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sldIdLst>
    <p:sldId id="256" r:id="rId5"/>
    <p:sldId id="909" r:id="rId6"/>
    <p:sldId id="943" r:id="rId7"/>
    <p:sldId id="944" r:id="rId8"/>
    <p:sldId id="945" r:id="rId9"/>
    <p:sldId id="946" r:id="rId10"/>
    <p:sldId id="947" r:id="rId11"/>
    <p:sldId id="914" r:id="rId12"/>
    <p:sldId id="915" r:id="rId13"/>
    <p:sldId id="916" r:id="rId14"/>
    <p:sldId id="917" r:id="rId15"/>
    <p:sldId id="918" r:id="rId16"/>
    <p:sldId id="919" r:id="rId17"/>
    <p:sldId id="920" r:id="rId18"/>
    <p:sldId id="921" r:id="rId19"/>
    <p:sldId id="922" r:id="rId20"/>
    <p:sldId id="923" r:id="rId21"/>
    <p:sldId id="924" r:id="rId22"/>
    <p:sldId id="925" r:id="rId23"/>
    <p:sldId id="926" r:id="rId24"/>
    <p:sldId id="927" r:id="rId25"/>
    <p:sldId id="928" r:id="rId26"/>
    <p:sldId id="929" r:id="rId27"/>
    <p:sldId id="931" r:id="rId28"/>
    <p:sldId id="948" r:id="rId29"/>
    <p:sldId id="949" r:id="rId30"/>
    <p:sldId id="950" r:id="rId31"/>
    <p:sldId id="951" r:id="rId32"/>
    <p:sldId id="936" r:id="rId33"/>
    <p:sldId id="937" r:id="rId34"/>
    <p:sldId id="952" r:id="rId35"/>
    <p:sldId id="953" r:id="rId36"/>
    <p:sldId id="954" r:id="rId37"/>
    <p:sldId id="955" r:id="rId38"/>
    <p:sldId id="956" r:id="rId39"/>
    <p:sldId id="908" r:id="rId40"/>
    <p:sldId id="957" r:id="rId41"/>
    <p:sldId id="958" r:id="rId42"/>
    <p:sldId id="959" r:id="rId43"/>
    <p:sldId id="960" r:id="rId44"/>
    <p:sldId id="961" r:id="rId45"/>
    <p:sldId id="962" r:id="rId46"/>
    <p:sldId id="963" r:id="rId47"/>
    <p:sldId id="964" r:id="rId48"/>
    <p:sldId id="967" r:id="rId49"/>
    <p:sldId id="968" r:id="rId50"/>
    <p:sldId id="887" r:id="rId51"/>
    <p:sldId id="888" r:id="rId52"/>
    <p:sldId id="889" r:id="rId53"/>
    <p:sldId id="970" r:id="rId54"/>
    <p:sldId id="971" r:id="rId55"/>
    <p:sldId id="972" r:id="rId56"/>
    <p:sldId id="973" r:id="rId57"/>
    <p:sldId id="974" r:id="rId58"/>
    <p:sldId id="975" r:id="rId59"/>
    <p:sldId id="976" r:id="rId60"/>
    <p:sldId id="1019" r:id="rId61"/>
    <p:sldId id="1020" r:id="rId62"/>
    <p:sldId id="979" r:id="rId63"/>
    <p:sldId id="1021" r:id="rId64"/>
    <p:sldId id="1022" r:id="rId65"/>
    <p:sldId id="1023" r:id="rId66"/>
    <p:sldId id="1024" r:id="rId67"/>
    <p:sldId id="1025" r:id="rId68"/>
    <p:sldId id="1026" r:id="rId69"/>
    <p:sldId id="1027" r:id="rId70"/>
    <p:sldId id="1028" r:id="rId71"/>
    <p:sldId id="1029" r:id="rId72"/>
    <p:sldId id="1030" r:id="rId73"/>
    <p:sldId id="1031" r:id="rId74"/>
    <p:sldId id="1032" r:id="rId75"/>
    <p:sldId id="1033" r:id="rId76"/>
    <p:sldId id="1034" r:id="rId77"/>
    <p:sldId id="1035" r:id="rId7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87" d="100"/>
          <a:sy n="87" d="100"/>
        </p:scale>
        <p:origin x="10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70.png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College Technical Math 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r>
              <a:rPr lang="en-US" u="sng" dirty="0" smtClean="0"/>
              <a:t>Section </a:t>
            </a:r>
            <a:r>
              <a:rPr lang="en-US" u="sng" dirty="0" smtClean="0"/>
              <a:t>9.3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Slope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36063"/>
            <a:ext cx="6583680" cy="3233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520852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you see the difference?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895600" y="838200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1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1" y="5065693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Lines that </a:t>
            </a:r>
            <a:r>
              <a:rPr lang="en-US" sz="2800" b="1" dirty="0" smtClean="0">
                <a:solidFill>
                  <a:srgbClr val="FF0000"/>
                </a:solidFill>
              </a:rPr>
              <a:t>go horizontally </a:t>
            </a:r>
            <a:r>
              <a:rPr lang="en-US" sz="2800" dirty="0" smtClean="0"/>
              <a:t>when going left to right are said to have a</a:t>
            </a:r>
            <a:r>
              <a:rPr lang="en-US" sz="2800" b="1" dirty="0" smtClean="0">
                <a:solidFill>
                  <a:srgbClr val="FF0000"/>
                </a:solidFill>
              </a:rPr>
              <a:t> slope of 0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19" y="1600200"/>
            <a:ext cx="6921534" cy="341847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419600" y="1371600"/>
            <a:ext cx="3886199" cy="36940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838200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0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1" y="5105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Lines that </a:t>
            </a:r>
            <a:r>
              <a:rPr lang="en-US" sz="2800" b="1" dirty="0" smtClean="0">
                <a:solidFill>
                  <a:srgbClr val="FF0000"/>
                </a:solidFill>
              </a:rPr>
              <a:t>go vertically </a:t>
            </a:r>
            <a:r>
              <a:rPr lang="en-US" sz="2800" dirty="0" smtClean="0"/>
              <a:t>when going left to right are said to have an</a:t>
            </a:r>
            <a:r>
              <a:rPr lang="en-US" sz="2800" b="1" dirty="0" smtClean="0">
                <a:solidFill>
                  <a:srgbClr val="FF0000"/>
                </a:solidFill>
              </a:rPr>
              <a:t> undefined slope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19" y="1600200"/>
            <a:ext cx="6921534" cy="341847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14400" y="1484531"/>
            <a:ext cx="3601685" cy="3683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838200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2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486" y="5194011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you see the difference.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19" y="1600200"/>
            <a:ext cx="6921534" cy="34184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838200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7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5240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Determine the slope of the highlighted segment of each letter. (Skill Check)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276600" y="2805545"/>
            <a:ext cx="2286000" cy="2376055"/>
            <a:chOff x="2895600" y="2805545"/>
            <a:chExt cx="2286000" cy="237605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2895600" y="2819400"/>
              <a:ext cx="990600" cy="2362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86200" y="2805545"/>
              <a:ext cx="1295400" cy="2362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390900" y="3986645"/>
              <a:ext cx="1143000" cy="138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 rot="17724492">
            <a:off x="2506559" y="3618449"/>
            <a:ext cx="1530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positive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838200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45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5240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Determine the slope of the highlighted segment of each letter. (Skill Check)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276600" y="2805545"/>
            <a:ext cx="2286000" cy="2376055"/>
            <a:chOff x="2895600" y="2805545"/>
            <a:chExt cx="2286000" cy="237605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2895600" y="2819400"/>
              <a:ext cx="990600" cy="2362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86200" y="2805545"/>
              <a:ext cx="1295400" cy="2362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390900" y="3986645"/>
              <a:ext cx="1143000" cy="138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 rot="3632733">
            <a:off x="4468128" y="3496147"/>
            <a:ext cx="1636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negative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953869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74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5240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Determine the slope of the highlighted segment of each letter. (Skill Check)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276600" y="2805545"/>
            <a:ext cx="2286000" cy="2376055"/>
            <a:chOff x="2895600" y="2805545"/>
            <a:chExt cx="2286000" cy="237605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2895600" y="2819400"/>
              <a:ext cx="990600" cy="2362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86200" y="2805545"/>
              <a:ext cx="1295400" cy="2362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390900" y="3986645"/>
              <a:ext cx="1143000" cy="1385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891184" y="4080922"/>
            <a:ext cx="909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zero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953869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9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5240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Determine the slope of the highlighted segment of each letter. (Skill Check)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814984" y="3136588"/>
            <a:ext cx="909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zero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81400" y="3124200"/>
            <a:ext cx="1371600" cy="2093842"/>
            <a:chOff x="3276600" y="3124200"/>
            <a:chExt cx="1371600" cy="209384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276600" y="3124200"/>
              <a:ext cx="0" cy="20938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76600" y="3124200"/>
              <a:ext cx="13716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76600" y="4171121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95600" y="953869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3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5240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Determine the slope of the highlighted segment of each letter. (Skill Check)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814984" y="4139625"/>
            <a:ext cx="909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zero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81400" y="3124200"/>
            <a:ext cx="1371600" cy="2093842"/>
            <a:chOff x="3276600" y="3124200"/>
            <a:chExt cx="1371600" cy="209384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276600" y="3124200"/>
              <a:ext cx="0" cy="20938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76600" y="3124200"/>
              <a:ext cx="1371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76600" y="4171121"/>
              <a:ext cx="9144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95600" y="953869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0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5240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Determine the slope of the highlighted segment of each letter. (Skill Check)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225930" y="3865623"/>
            <a:ext cx="1924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undefined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81400" y="3124200"/>
            <a:ext cx="1371600" cy="2093842"/>
            <a:chOff x="3276600" y="3124200"/>
            <a:chExt cx="1371600" cy="209384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276600" y="3124200"/>
              <a:ext cx="0" cy="209384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76600" y="3124200"/>
              <a:ext cx="1371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76600" y="4171121"/>
              <a:ext cx="914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95600" y="953869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1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1838980"/>
                <a:ext cx="30750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𝑆𝑙𝑜𝑝𝑒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𝑙𝑖𝑛𝑒</m:t>
                      </m:r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838980"/>
                <a:ext cx="307507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48000" y="1030069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2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5240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Determine the slope of the highlighted segment of each letter. (Skill Check)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 rot="3925942">
            <a:off x="2343828" y="3944352"/>
            <a:ext cx="1636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negative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76600" y="3195952"/>
            <a:ext cx="2006024" cy="1767270"/>
            <a:chOff x="3480376" y="3195952"/>
            <a:chExt cx="2006024" cy="176727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480376" y="3195952"/>
              <a:ext cx="782286" cy="17672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262662" y="4079586"/>
              <a:ext cx="253424" cy="8836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16086" y="4079586"/>
              <a:ext cx="360714" cy="8836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876800" y="3276600"/>
              <a:ext cx="609600" cy="1686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895600" y="953869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35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5240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Determine the slope of the highlighted segment of each letter.  (Skill Check)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 rot="17345547">
            <a:off x="3352110" y="3396215"/>
            <a:ext cx="1530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positive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76600" y="3195952"/>
            <a:ext cx="2006024" cy="1767270"/>
            <a:chOff x="3480376" y="3195952"/>
            <a:chExt cx="2006024" cy="176727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480376" y="3195952"/>
              <a:ext cx="782286" cy="17672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262662" y="4079586"/>
              <a:ext cx="253424" cy="88363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16086" y="4079586"/>
              <a:ext cx="360714" cy="8836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876800" y="3276600"/>
              <a:ext cx="609600" cy="1686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895600" y="953869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9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5240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Determine the slope of the highlighted segment of each letter.  (Skill Check)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 rot="4060596">
            <a:off x="3629429" y="3318963"/>
            <a:ext cx="1636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negative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76600" y="3195952"/>
            <a:ext cx="2006024" cy="1767270"/>
            <a:chOff x="3480376" y="3195952"/>
            <a:chExt cx="2006024" cy="176727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480376" y="3195952"/>
              <a:ext cx="782286" cy="17672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262662" y="4079586"/>
              <a:ext cx="253424" cy="8836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16086" y="4079586"/>
              <a:ext cx="360714" cy="88363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876800" y="3276600"/>
              <a:ext cx="609600" cy="1686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895600" y="877669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89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5240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Determine the slope of the highlighted segment of each letter. (Skill Check)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 rot="17472205">
            <a:off x="4716715" y="3871334"/>
            <a:ext cx="1530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positive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76600" y="3195952"/>
            <a:ext cx="2006024" cy="1767270"/>
            <a:chOff x="3480376" y="3195952"/>
            <a:chExt cx="2006024" cy="176727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480376" y="3195952"/>
              <a:ext cx="782286" cy="17672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262662" y="4079586"/>
              <a:ext cx="253424" cy="8836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16086" y="4079586"/>
              <a:ext cx="360714" cy="8836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876800" y="3276600"/>
              <a:ext cx="609600" cy="168662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895600" y="953869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0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4200" y="1687219"/>
                <a:ext cx="2392770" cy="903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𝒔𝒍𝒐𝒑𝒆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𝒓𝒊𝒔𝒆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𝒓𝒖𝒏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687219"/>
                <a:ext cx="2392770" cy="9035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858344" y="953869"/>
            <a:ext cx="5237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 - Graph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1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4200" y="1687219"/>
                <a:ext cx="2243435" cy="895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𝑠𝑙𝑜𝑝𝑒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𝑟𝑖𝑠𝑒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687219"/>
                <a:ext cx="2243435" cy="8959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9600" y="2819400"/>
            <a:ext cx="799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</a:rPr>
              <a:t>Identify two points on the graph of the line.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8344" y="953869"/>
            <a:ext cx="5237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 - Graph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4200" y="1687219"/>
                <a:ext cx="2243435" cy="895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𝑠𝑙𝑜𝑝𝑒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𝑟𝑖𝑠𝑒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687219"/>
                <a:ext cx="2243435" cy="8959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9601" y="2819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Identify two points on the graph of the line.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</a:rPr>
              <a:t>Draw a rectangle using the points as two of the corners of the rectangle.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8344" y="953869"/>
            <a:ext cx="5237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 - Graph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6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4200" y="1687219"/>
                <a:ext cx="2243435" cy="895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𝑠𝑙𝑜𝑝𝑒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𝑟𝑖𝑠𝑒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687219"/>
                <a:ext cx="2243435" cy="8959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9601" y="2819400"/>
            <a:ext cx="815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Identify two points on the graph of the line.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/>
              <a:t>Draw a rectangle using the points as two of the corners of the rectangle</a:t>
            </a:r>
            <a:r>
              <a:rPr lang="en-US" sz="2800" dirty="0" smtClean="0"/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</a:rPr>
              <a:t>Use one of the triangles of the rectangle to determine the rise and run.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8344" y="953869"/>
            <a:ext cx="5237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 - Graph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7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4200" y="1687219"/>
                <a:ext cx="2243435" cy="895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𝑠𝑙𝑜𝑝𝑒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𝑟𝑖𝑠𝑒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687219"/>
                <a:ext cx="2243435" cy="8959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858344" y="953869"/>
            <a:ext cx="5237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 - Graph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1" y="2819400"/>
                <a:ext cx="8153400" cy="2870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dirty="0" smtClean="0"/>
                  <a:t>Identify two points on the graph of the line.</a:t>
                </a:r>
              </a:p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dirty="0"/>
                  <a:t>Draw a rectangle using the points as two of the corners of the rectangle</a:t>
                </a:r>
                <a:r>
                  <a:rPr lang="en-US" sz="2800" dirty="0" smtClean="0"/>
                  <a:t>.</a:t>
                </a:r>
              </a:p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dirty="0"/>
                  <a:t>Use one of the triangles of the rectangle to determine the rise and run</a:t>
                </a:r>
                <a:r>
                  <a:rPr lang="en-US" sz="2800" dirty="0" smtClean="0"/>
                  <a:t>.</a:t>
                </a:r>
              </a:p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Write the slope as the ratio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𝒓𝒊𝒔𝒆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𝒓𝒖𝒏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2819400"/>
                <a:ext cx="8153400" cy="2870401"/>
              </a:xfrm>
              <a:prstGeom prst="rect">
                <a:avLst/>
              </a:prstGeom>
              <a:blipFill rotWithShape="1">
                <a:blip r:embed="rId3"/>
                <a:stretch>
                  <a:fillRect l="-1271" t="-2128" r="-1345" b="-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0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5257326" cy="42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1838980"/>
                <a:ext cx="30750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𝑆𝑙𝑜𝑝𝑒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𝑙𝑖𝑛𝑒</m:t>
                      </m:r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838980"/>
                <a:ext cx="307507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48000" y="1030069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4600" y="2514600"/>
                <a:ext cx="62299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𝒓𝒂𝒕𝒆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𝒐𝒇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𝒄𝒉𝒂𝒏𝒈𝒆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𝒕𝒘𝒐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𝒒𝒖𝒂𝒏𝒕𝒊𝒕𝒊𝒆𝒔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514600"/>
                <a:ext cx="622997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3" y="1504144"/>
            <a:ext cx="4344053" cy="43378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572000" y="3429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800" y="2812939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19200" y="1676400"/>
            <a:ext cx="4038600" cy="22098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00" y="1504144"/>
            <a:ext cx="3451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Determine the slope of the line. (Example)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429000" y="2812939"/>
            <a:ext cx="1219200" cy="698722"/>
            <a:chOff x="3429000" y="2812939"/>
            <a:chExt cx="1219200" cy="698722"/>
          </a:xfrm>
        </p:grpSpPr>
        <p:cxnSp>
          <p:nvCxnSpPr>
            <p:cNvPr id="15" name="Straight Connector 14"/>
            <p:cNvCxnSpPr>
              <a:stCxn id="5" idx="0"/>
            </p:cNvCxnSpPr>
            <p:nvPr/>
          </p:nvCxnSpPr>
          <p:spPr bwMode="auto">
            <a:xfrm>
              <a:off x="3429000" y="2812939"/>
              <a:ext cx="0" cy="69226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648200" y="2819400"/>
              <a:ext cx="0" cy="69226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3429000" y="2826657"/>
            <a:ext cx="1219200" cy="678543"/>
            <a:chOff x="3429000" y="2826657"/>
            <a:chExt cx="1219200" cy="678543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3429000" y="2826657"/>
              <a:ext cx="12192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429000" y="3505200"/>
              <a:ext cx="12192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38800" y="3104960"/>
                <a:ext cx="1970476" cy="781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𝑆𝑙𝑜𝑝𝑒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𝑟𝑖𝑠𝑒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104960"/>
                <a:ext cx="1970476" cy="7812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38800" y="3943160"/>
                <a:ext cx="2674898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𝑆𝑙𝑜𝑝𝑒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943160"/>
                <a:ext cx="2674898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38800" y="4776423"/>
                <a:ext cx="2674899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𝑆𝑙𝑜𝑝𝑒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776423"/>
                <a:ext cx="2674899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Triangle 25"/>
          <p:cNvSpPr/>
          <p:nvPr/>
        </p:nvSpPr>
        <p:spPr bwMode="auto">
          <a:xfrm>
            <a:off x="3429000" y="2889139"/>
            <a:ext cx="1143000" cy="616061"/>
          </a:xfrm>
          <a:prstGeom prst="rtTriangle">
            <a:avLst/>
          </a:prstGeom>
          <a:solidFill>
            <a:srgbClr val="FFFF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7" name="Right Triangle 26"/>
          <p:cNvSpPr/>
          <p:nvPr/>
        </p:nvSpPr>
        <p:spPr bwMode="auto">
          <a:xfrm flipH="1" flipV="1">
            <a:off x="3489194" y="2889137"/>
            <a:ext cx="1082805" cy="606442"/>
          </a:xfrm>
          <a:prstGeom prst="rtTriangle">
            <a:avLst/>
          </a:prstGeom>
          <a:solidFill>
            <a:srgbClr val="FFFF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61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6" grpId="1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4" y="1482373"/>
            <a:ext cx="4344053" cy="43378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52800" y="1981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77571" y="3429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85800" y="1295400"/>
            <a:ext cx="3467426" cy="36576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00" y="1504144"/>
            <a:ext cx="3451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Determine the slope of the line. (Example)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010228" y="2057400"/>
            <a:ext cx="1418772" cy="1438180"/>
            <a:chOff x="2053771" y="2683081"/>
            <a:chExt cx="1418772" cy="1438180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2053771" y="2683081"/>
              <a:ext cx="0" cy="143818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472543" y="2759281"/>
              <a:ext cx="0" cy="136198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1977570" y="2057400"/>
            <a:ext cx="1451429" cy="1447800"/>
            <a:chOff x="3429000" y="2826657"/>
            <a:chExt cx="1219200" cy="1447800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3429000" y="2826657"/>
              <a:ext cx="12192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429000" y="4274457"/>
              <a:ext cx="12192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38800" y="3104960"/>
                <a:ext cx="1970476" cy="781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𝑆𝑙𝑜𝑝𝑒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𝑟𝑖𝑠𝑒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104960"/>
                <a:ext cx="1970476" cy="7812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38800" y="3943160"/>
                <a:ext cx="2165143" cy="782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𝑆𝑙𝑜𝑝𝑒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943160"/>
                <a:ext cx="2165143" cy="7824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38800" y="4776423"/>
                <a:ext cx="2394373" cy="782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𝑆𝑙𝑜𝑝𝑒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776423"/>
                <a:ext cx="2394373" cy="7824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Triangle 25"/>
          <p:cNvSpPr/>
          <p:nvPr/>
        </p:nvSpPr>
        <p:spPr bwMode="auto">
          <a:xfrm rot="5400000">
            <a:off x="1993268" y="2117902"/>
            <a:ext cx="1438180" cy="1317179"/>
          </a:xfrm>
          <a:prstGeom prst="rtTriangle">
            <a:avLst/>
          </a:prstGeom>
          <a:solidFill>
            <a:srgbClr val="FFFF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7" name="Right Triangle 26"/>
          <p:cNvSpPr/>
          <p:nvPr/>
        </p:nvSpPr>
        <p:spPr bwMode="auto">
          <a:xfrm rot="5400000" flipH="1" flipV="1">
            <a:off x="2031370" y="2156002"/>
            <a:ext cx="1361980" cy="1317176"/>
          </a:xfrm>
          <a:prstGeom prst="rtTriangle">
            <a:avLst/>
          </a:prstGeom>
          <a:solidFill>
            <a:srgbClr val="FFFF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45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6" grpId="1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3" y="1504144"/>
            <a:ext cx="4344053" cy="43378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33800" y="3025131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55799" y="302876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8688" y="3124200"/>
            <a:ext cx="5027712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00" y="1504144"/>
            <a:ext cx="3451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Determine the slope of the line. (Example)</a:t>
            </a:r>
            <a:endParaRPr lang="en-US" sz="2800" dirty="0"/>
          </a:p>
        </p:txBody>
      </p:sp>
      <p:cxnSp>
        <p:nvCxnSpPr>
          <p:cNvPr id="19" name="Straight Connector 18"/>
          <p:cNvCxnSpPr>
            <a:endCxn id="4" idx="2"/>
          </p:cNvCxnSpPr>
          <p:nvPr/>
        </p:nvCxnSpPr>
        <p:spPr bwMode="auto">
          <a:xfrm flipV="1">
            <a:off x="2108199" y="3101331"/>
            <a:ext cx="1625601" cy="2286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38800" y="3104960"/>
                <a:ext cx="1970476" cy="781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𝑆𝑙𝑜𝑝𝑒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𝑟𝑖𝑠𝑒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104960"/>
                <a:ext cx="1970476" cy="7812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38800" y="3943160"/>
                <a:ext cx="2165143" cy="782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𝑆𝑙𝑜𝑝𝑒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943160"/>
                <a:ext cx="2165143" cy="7824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61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3" y="1504144"/>
            <a:ext cx="4344053" cy="43378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52800" y="1981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8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29000" y="1034235"/>
            <a:ext cx="0" cy="492268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00" y="1504144"/>
            <a:ext cx="3451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Determine the slope of the line. (Example)</a:t>
            </a:r>
            <a:endParaRPr lang="en-US" sz="2800" dirty="0"/>
          </a:p>
        </p:txBody>
      </p:sp>
      <p:cxnSp>
        <p:nvCxnSpPr>
          <p:cNvPr id="16" name="Straight Connector 15"/>
          <p:cNvCxnSpPr>
            <a:stCxn id="4" idx="4"/>
          </p:cNvCxnSpPr>
          <p:nvPr/>
        </p:nvCxnSpPr>
        <p:spPr bwMode="auto">
          <a:xfrm>
            <a:off x="3429000" y="2133600"/>
            <a:ext cx="0" cy="205970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38800" y="3104960"/>
                <a:ext cx="1970476" cy="781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𝑆𝑙𝑜𝑝𝑒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𝑟𝑖𝑠𝑒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104960"/>
                <a:ext cx="1970476" cy="7812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86400" y="3943160"/>
                <a:ext cx="3632020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𝑆𝑙𝑜𝑝𝑒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𝑢𝑛𝑑𝑒𝑓𝑖𝑛𝑒𝑑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943160"/>
                <a:ext cx="3632020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61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3" y="1504144"/>
            <a:ext cx="4344053" cy="43378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33800" y="302876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62000" y="2590800"/>
            <a:ext cx="4114800" cy="19812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00" y="1504144"/>
            <a:ext cx="3451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Determine the slope of the line.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86400" y="3645511"/>
                <a:ext cx="2335063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𝑆𝑙𝑜𝑝𝑒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645511"/>
                <a:ext cx="2335063" cy="793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7526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 bwMode="auto">
          <a:xfrm>
            <a:off x="5486400" y="3505200"/>
            <a:ext cx="2590800" cy="1219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520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3" y="1504144"/>
            <a:ext cx="4344053" cy="43378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52800" y="1981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2400" y="336984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0400" y="1563914"/>
            <a:ext cx="1600200" cy="360373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00" y="1504144"/>
            <a:ext cx="3451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Determine the slope of the line.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46064" y="3673072"/>
                <a:ext cx="2674898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𝑆𝑙𝑜𝑝𝑒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064" y="3673072"/>
                <a:ext cx="2674898" cy="7837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 bwMode="auto">
          <a:xfrm>
            <a:off x="5646064" y="3369846"/>
            <a:ext cx="2590800" cy="1219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13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896" y="1219200"/>
            <a:ext cx="59298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 -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766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slope of a line can be used to graph a line.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0029" y="2710190"/>
            <a:ext cx="84291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graph a line using a point on the line and the slope:</a:t>
            </a:r>
          </a:p>
          <a:p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Plot the point.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Starting at the plotted point use the rise and run to locate a second point on the graph of the line.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Connect the two points to form the line.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72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896" y="1219200"/>
            <a:ext cx="59298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 -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905000"/>
                <a:ext cx="8229600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 line contains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−3,4</m:t>
                        </m:r>
                      </m:e>
                    </m:d>
                  </m:oMath>
                </a14:m>
                <a:r>
                  <a:rPr lang="en-US" sz="2800" dirty="0" smtClean="0"/>
                  <a:t> and a slope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/>
                  <a:t>.  Graph the line.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05000"/>
                <a:ext cx="8229600" cy="1135183"/>
              </a:xfrm>
              <a:prstGeom prst="rect">
                <a:avLst/>
              </a:prstGeom>
              <a:blipFill rotWithShape="1">
                <a:blip r:embed="rId2"/>
                <a:stretch>
                  <a:fillRect l="-1556" b="-13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96" y="3095922"/>
            <a:ext cx="2928055" cy="29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896" y="1219200"/>
            <a:ext cx="59298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 -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905000"/>
                <a:ext cx="8229600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 line contains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−3,4</m:t>
                        </m:r>
                      </m:e>
                    </m:d>
                  </m:oMath>
                </a14:m>
                <a:r>
                  <a:rPr lang="en-US" sz="2800" dirty="0" smtClean="0"/>
                  <a:t> and a slope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/>
                  <a:t>.  Graph the line.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05000"/>
                <a:ext cx="8229600" cy="1135183"/>
              </a:xfrm>
              <a:prstGeom prst="rect">
                <a:avLst/>
              </a:prstGeom>
              <a:blipFill rotWithShape="1">
                <a:blip r:embed="rId2"/>
                <a:stretch>
                  <a:fillRect l="-1556" b="-13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96" y="3095922"/>
            <a:ext cx="2928055" cy="2923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76800" y="3276600"/>
                <a:ext cx="3419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Plot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−3,4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276600"/>
                <a:ext cx="3419526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565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4384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896" y="1219200"/>
            <a:ext cx="59298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 -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828800"/>
                <a:ext cx="8229600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 line contains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−3,4</m:t>
                        </m:r>
                      </m:e>
                    </m:d>
                  </m:oMath>
                </a14:m>
                <a:r>
                  <a:rPr lang="en-US" sz="2800" dirty="0" smtClean="0"/>
                  <a:t> and a slope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.  Graph the line.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28800"/>
                <a:ext cx="8229600" cy="1135183"/>
              </a:xfrm>
              <a:prstGeom prst="rect">
                <a:avLst/>
              </a:prstGeom>
              <a:blipFill rotWithShape="1">
                <a:blip r:embed="rId2"/>
                <a:stretch>
                  <a:fillRect l="-1556"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96" y="3095922"/>
            <a:ext cx="2928055" cy="2923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28457" y="3260798"/>
                <a:ext cx="4402615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The slope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</a:rPr>
                          <m:t>−6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</a:rPr>
                          <m:t>−5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7" y="3260798"/>
                <a:ext cx="4402615" cy="704295"/>
              </a:xfrm>
              <a:prstGeom prst="rect">
                <a:avLst/>
              </a:prstGeom>
              <a:blipFill rotWithShape="1">
                <a:blip r:embed="rId4"/>
                <a:stretch>
                  <a:fillRect l="-2909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4384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6428" y="4118429"/>
                <a:ext cx="419333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We can use a rise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−6</m:t>
                    </m:r>
                  </m:oMath>
                </a14:m>
                <a:r>
                  <a:rPr lang="en-US" sz="2800" dirty="0" smtClean="0"/>
                  <a:t> and run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800" dirty="0" smtClean="0"/>
                  <a:t> to plot our second point.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428" y="4118429"/>
                <a:ext cx="4193336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3052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6" idx="4"/>
          </p:cNvCxnSpPr>
          <p:nvPr/>
        </p:nvCxnSpPr>
        <p:spPr bwMode="auto">
          <a:xfrm>
            <a:off x="2514600" y="4114800"/>
            <a:ext cx="0" cy="838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514600" y="4953000"/>
            <a:ext cx="685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>
          <a:xfrm>
            <a:off x="31242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1838980"/>
                <a:ext cx="30750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𝑆𝑙𝑜𝑝𝑒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𝑙𝑖𝑛𝑒</m:t>
                      </m:r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838980"/>
                <a:ext cx="307507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48000" y="1030069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4600" y="2514600"/>
                <a:ext cx="58098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𝑟𝑎𝑡𝑒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𝑐h𝑎𝑛𝑔𝑒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𝑡𝑤𝑜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𝑞𝑢𝑎𝑛𝑡𝑖𝑡𝑖𝑒𝑠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514600"/>
                <a:ext cx="580985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2392" y="3204640"/>
                <a:ext cx="4325608" cy="986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𝒄𝒉𝒂𝒏𝒈𝒆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𝒊𝒏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𝒒𝒖𝒂𝒏𝒕𝒊𝒕𝒚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𝒄𝒉𝒂𝒏𝒈𝒆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𝒊𝒏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𝒒𝒖𝒂𝒏𝒕𝒊𝒕𝒚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392" y="3204640"/>
                <a:ext cx="4325608" cy="9863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6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896" y="1219200"/>
            <a:ext cx="59298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 -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828800"/>
                <a:ext cx="8229600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 line contains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−3,4</m:t>
                        </m:r>
                      </m:e>
                    </m:d>
                  </m:oMath>
                </a14:m>
                <a:r>
                  <a:rPr lang="en-US" sz="2800" dirty="0" smtClean="0"/>
                  <a:t> and a slope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.  Graph the line.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28800"/>
                <a:ext cx="8229600" cy="1135183"/>
              </a:xfrm>
              <a:prstGeom prst="rect">
                <a:avLst/>
              </a:prstGeom>
              <a:blipFill rotWithShape="1">
                <a:blip r:embed="rId2"/>
                <a:stretch>
                  <a:fillRect l="-1556"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96" y="3095922"/>
            <a:ext cx="2928055" cy="2923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28457" y="3260798"/>
                <a:ext cx="4402615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The slope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</a:rPr>
                          <m:t>−6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</a:rPr>
                          <m:t>−5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7" y="3260798"/>
                <a:ext cx="4402615" cy="704295"/>
              </a:xfrm>
              <a:prstGeom prst="rect">
                <a:avLst/>
              </a:prstGeom>
              <a:blipFill rotWithShape="1">
                <a:blip r:embed="rId4"/>
                <a:stretch>
                  <a:fillRect l="-2909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4384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6428" y="4118429"/>
                <a:ext cx="419333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Or, we can use a rise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</m:t>
                    </m:r>
                  </m:oMath>
                </a14:m>
                <a:r>
                  <a:rPr lang="en-US" sz="2800" dirty="0" smtClean="0"/>
                  <a:t> and run of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800" dirty="0" smtClean="0"/>
                  <a:t> to plot our second point.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428" y="4118429"/>
                <a:ext cx="4193336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3052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6" idx="4"/>
          </p:cNvCxnSpPr>
          <p:nvPr/>
        </p:nvCxnSpPr>
        <p:spPr bwMode="auto">
          <a:xfrm>
            <a:off x="2514600" y="4114800"/>
            <a:ext cx="0" cy="838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514600" y="4953000"/>
            <a:ext cx="685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>
          <a:xfrm>
            <a:off x="31242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489200" y="3095922"/>
            <a:ext cx="0" cy="8664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1764504" y="3200400"/>
            <a:ext cx="75009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Oval 17"/>
          <p:cNvSpPr/>
          <p:nvPr/>
        </p:nvSpPr>
        <p:spPr>
          <a:xfrm>
            <a:off x="1752600" y="3124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9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896" y="1219200"/>
            <a:ext cx="59298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 -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828800"/>
                <a:ext cx="8229600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 line contains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−3,4</m:t>
                        </m:r>
                      </m:e>
                    </m:d>
                  </m:oMath>
                </a14:m>
                <a:r>
                  <a:rPr lang="en-US" sz="2800" dirty="0" smtClean="0"/>
                  <a:t> and a slope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.  Graph the line.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28800"/>
                <a:ext cx="8229600" cy="1135183"/>
              </a:xfrm>
              <a:prstGeom prst="rect">
                <a:avLst/>
              </a:prstGeom>
              <a:blipFill rotWithShape="1">
                <a:blip r:embed="rId2"/>
                <a:stretch>
                  <a:fillRect l="-1556"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96" y="3095922"/>
            <a:ext cx="2928055" cy="2923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28457" y="3260798"/>
                <a:ext cx="4402615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The slope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</a:rPr>
                          <m:t>−6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</a:rPr>
                          <m:t>−5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7" y="3260798"/>
                <a:ext cx="4402615" cy="704295"/>
              </a:xfrm>
              <a:prstGeom prst="rect">
                <a:avLst/>
              </a:prstGeom>
              <a:blipFill rotWithShape="1">
                <a:blip r:embed="rId4"/>
                <a:stretch>
                  <a:fillRect l="-2909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4384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26428" y="4118429"/>
            <a:ext cx="4193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Either way, the points will form the same line.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31242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52600" y="3124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676400" y="2963983"/>
            <a:ext cx="2514600" cy="320821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0111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896" y="1219200"/>
            <a:ext cx="59298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 -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05740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 line contains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0−7</m:t>
                        </m:r>
                      </m:e>
                    </m:d>
                  </m:oMath>
                </a14:m>
                <a:r>
                  <a:rPr lang="en-US" sz="2800" dirty="0" smtClean="0"/>
                  <a:t> and a slope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800" dirty="0" smtClean="0"/>
                  <a:t>.  Graph the line.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057400"/>
                <a:ext cx="82296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56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96" y="3095922"/>
            <a:ext cx="2928055" cy="29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896" y="1219200"/>
            <a:ext cx="59298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 -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96" y="3095922"/>
            <a:ext cx="2928055" cy="2923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76800" y="3276600"/>
                <a:ext cx="3479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Plot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0,−7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276600"/>
                <a:ext cx="3479222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3503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819400" y="5410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205740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 line contains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0−7</m:t>
                        </m:r>
                      </m:e>
                    </m:d>
                  </m:oMath>
                </a14:m>
                <a:r>
                  <a:rPr lang="en-US" sz="2800" dirty="0" smtClean="0"/>
                  <a:t> and a slope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800" dirty="0" smtClean="0"/>
                  <a:t>.  Graph the line.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057400"/>
                <a:ext cx="82296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56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8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896" y="1219200"/>
            <a:ext cx="59298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 -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96" y="3095922"/>
            <a:ext cx="2928055" cy="2923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28457" y="3260798"/>
                <a:ext cx="3852273" cy="707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The slope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7" y="3260798"/>
                <a:ext cx="3852273" cy="707758"/>
              </a:xfrm>
              <a:prstGeom prst="rect">
                <a:avLst/>
              </a:prstGeom>
              <a:blipFill rotWithShape="1">
                <a:blip r:embed="rId3"/>
                <a:stretch>
                  <a:fillRect l="-3323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823723" y="542722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6428" y="4118429"/>
                <a:ext cx="419333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We can use a rise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 smtClean="0"/>
                  <a:t>and run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to plot our second point.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428" y="4118429"/>
                <a:ext cx="4193336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3052" t="-4405" r="-3488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 flipV="1">
            <a:off x="2899923" y="4724400"/>
            <a:ext cx="0" cy="71002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899923" y="4810926"/>
            <a:ext cx="171450" cy="1814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>
          <a:xfrm>
            <a:off x="2995173" y="4743797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0" y="205740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 line contains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0−7</m:t>
                        </m:r>
                      </m:e>
                    </m:d>
                  </m:oMath>
                </a14:m>
                <a:r>
                  <a:rPr lang="en-US" sz="2800" dirty="0" smtClean="0"/>
                  <a:t> and a slope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800" dirty="0" smtClean="0"/>
                  <a:t>.  Graph the line.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057400"/>
                <a:ext cx="8229600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556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47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896" y="1219200"/>
            <a:ext cx="59298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 -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96" y="3095922"/>
            <a:ext cx="2928055" cy="2923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28457" y="3260798"/>
                <a:ext cx="3852273" cy="707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The slope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7" y="3260798"/>
                <a:ext cx="3852273" cy="707758"/>
              </a:xfrm>
              <a:prstGeom prst="rect">
                <a:avLst/>
              </a:prstGeom>
              <a:blipFill rotWithShape="1">
                <a:blip r:embed="rId3"/>
                <a:stretch>
                  <a:fillRect l="-3323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823723" y="542722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6428" y="4118429"/>
                <a:ext cx="419333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We can use a rise of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 smtClean="0"/>
                  <a:t>and run of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to plot our second point.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428" y="4118429"/>
                <a:ext cx="4193336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3052" t="-4405" r="-3343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 flipV="1">
            <a:off x="2899923" y="4724400"/>
            <a:ext cx="0" cy="71002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899923" y="4810926"/>
            <a:ext cx="171450" cy="1814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>
          <a:xfrm>
            <a:off x="2995173" y="4743797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0" y="205740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 line contains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0−7</m:t>
                        </m:r>
                      </m:e>
                    </m:d>
                  </m:oMath>
                </a14:m>
                <a:r>
                  <a:rPr lang="en-US" sz="2800" dirty="0" smtClean="0"/>
                  <a:t> and a slope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800" dirty="0" smtClean="0"/>
                  <a:t>.  Graph the line.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057400"/>
                <a:ext cx="8229600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556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 bwMode="auto">
          <a:xfrm>
            <a:off x="2892666" y="5512650"/>
            <a:ext cx="7257" cy="65955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2667000" y="6172200"/>
            <a:ext cx="232923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Oval 15"/>
          <p:cNvSpPr/>
          <p:nvPr/>
        </p:nvSpPr>
        <p:spPr>
          <a:xfrm>
            <a:off x="2631061" y="609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896" y="1219200"/>
            <a:ext cx="59298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 -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96" y="3095922"/>
            <a:ext cx="2928055" cy="2923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28457" y="3260798"/>
                <a:ext cx="3852273" cy="707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The slope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7" y="3260798"/>
                <a:ext cx="3852273" cy="707758"/>
              </a:xfrm>
              <a:prstGeom prst="rect">
                <a:avLst/>
              </a:prstGeom>
              <a:blipFill rotWithShape="1">
                <a:blip r:embed="rId3"/>
                <a:stretch>
                  <a:fillRect l="-3323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823723" y="542722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95173" y="4743797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0" y="205740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 line contains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0−7</m:t>
                        </m:r>
                      </m:e>
                    </m:d>
                  </m:oMath>
                </a14:m>
                <a:r>
                  <a:rPr lang="en-US" sz="2800" dirty="0" smtClean="0"/>
                  <a:t> and a slope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800" dirty="0" smtClean="0"/>
                  <a:t>.  Graph the line.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057400"/>
                <a:ext cx="82296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56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2631061" y="609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26428" y="4118429"/>
            <a:ext cx="4193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Either way, the points will form the same line.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631061" y="3011508"/>
            <a:ext cx="874139" cy="361789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4367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447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slope and y intercept of a linear equation can be determined directly from the equation when the equation is written in slope intercept form.</a:t>
            </a:r>
            <a:endParaRPr lang="en-US" sz="28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048000"/>
            <a:ext cx="3171825" cy="714375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171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76400" y="3733800"/>
            <a:ext cx="7620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4343400"/>
            <a:ext cx="3029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y must be isolated and</a:t>
            </a:r>
          </a:p>
          <a:p>
            <a:r>
              <a:rPr lang="en-US" sz="2000" b="1" dirty="0" smtClean="0"/>
              <a:t>have a coefficient of 1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3619500" y="4076700"/>
            <a:ext cx="1143000" cy="4572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2800" y="4876800"/>
            <a:ext cx="2760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coefficient of the</a:t>
            </a:r>
          </a:p>
          <a:p>
            <a:r>
              <a:rPr lang="en-US" sz="2000" b="1" dirty="0" smtClean="0"/>
              <a:t>x term is the slope.</a:t>
            </a:r>
            <a:endParaRPr lang="en-US" sz="2000" b="1" dirty="0"/>
          </a:p>
        </p:txBody>
      </p:sp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 flipV="1">
            <a:off x="5715000" y="3733802"/>
            <a:ext cx="741148" cy="5063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56148" y="3276600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constant is the </a:t>
            </a:r>
          </a:p>
          <a:p>
            <a:r>
              <a:rPr lang="en-US" sz="2000" b="1" dirty="0" smtClean="0"/>
              <a:t>y coordinate of the </a:t>
            </a:r>
          </a:p>
          <a:p>
            <a:r>
              <a:rPr lang="en-US" sz="2000" b="1" dirty="0" smtClean="0"/>
              <a:t>y intercept. (0, b)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426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371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Determine the slope and y intercept of each linear equation.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4596261"/>
                  </p:ext>
                </p:extLst>
              </p:nvPr>
            </p:nvGraphicFramePr>
            <p:xfrm>
              <a:off x="533400" y="2286000"/>
              <a:ext cx="7772400" cy="3612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2800"/>
                    <a:gridCol w="2286000"/>
                    <a:gridCol w="2133600"/>
                  </a:tblGrid>
                  <a:tr h="817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Linear Equation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Slope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Y intercept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=−3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(0,5)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(0,−6</m:t>
                                </m:r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+11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(0,11)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78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8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4596261"/>
                  </p:ext>
                </p:extLst>
              </p:nvPr>
            </p:nvGraphicFramePr>
            <p:xfrm>
              <a:off x="533400" y="2286000"/>
              <a:ext cx="7772400" cy="3612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2800"/>
                    <a:gridCol w="2286000"/>
                    <a:gridCol w="2133600"/>
                  </a:tblGrid>
                  <a:tr h="817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Linear Equation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Slope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Y intercept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2" t="-184000" r="-132364" b="-51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6543" t="-184000" r="-93617" b="-51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64857" t="-184000" r="-571" b="-514667"/>
                          </a:stretch>
                        </a:blipFill>
                      </a:tcPr>
                    </a:tc>
                  </a:tr>
                  <a:tr h="783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2" t="-165116" r="-132364" b="-199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6543" t="-165116" r="-93617" b="-199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64857" t="-165116" r="-571" b="-199225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2" t="-325714" r="-132364" b="-1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6543" t="-325714" r="-93617" b="-1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64857" t="-325714" r="-571" b="-144762"/>
                          </a:stretch>
                        </a:blipFill>
                      </a:tcPr>
                    </a:tc>
                  </a:tr>
                  <a:tr h="913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2" t="-298000" r="-132364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6543" t="-298000" r="-93617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64857" t="-298000" r="-571" b="-1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1152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1152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0" y="1152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5000" y="3124200"/>
            <a:ext cx="3352800" cy="381000"/>
            <a:chOff x="1905000" y="3124200"/>
            <a:chExt cx="3352800" cy="381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1905000" y="3124200"/>
              <a:ext cx="457200" cy="3810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800600" y="3124200"/>
              <a:ext cx="457200" cy="3810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590800" y="3124200"/>
            <a:ext cx="5029200" cy="381000"/>
            <a:chOff x="1905000" y="3124200"/>
            <a:chExt cx="5029200" cy="381000"/>
          </a:xfrm>
        </p:grpSpPr>
        <p:sp>
          <p:nvSpPr>
            <p:cNvPr id="44" name="Rectangle 43"/>
            <p:cNvSpPr/>
            <p:nvPr/>
          </p:nvSpPr>
          <p:spPr bwMode="auto">
            <a:xfrm>
              <a:off x="1905000" y="3124200"/>
              <a:ext cx="609600" cy="381000"/>
            </a:xfrm>
            <a:prstGeom prst="rect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172200" y="3124200"/>
              <a:ext cx="762000" cy="381000"/>
            </a:xfrm>
            <a:prstGeom prst="rect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05000" y="3581400"/>
            <a:ext cx="3352800" cy="762000"/>
            <a:chOff x="1905000" y="3124200"/>
            <a:chExt cx="3352800" cy="7620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1905000" y="3124200"/>
              <a:ext cx="381000" cy="7620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800600" y="3124200"/>
              <a:ext cx="457200" cy="7620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514600" y="3771900"/>
            <a:ext cx="5257800" cy="381000"/>
            <a:chOff x="1905000" y="3124200"/>
            <a:chExt cx="5257800" cy="38100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905000" y="3124200"/>
              <a:ext cx="609600" cy="381000"/>
            </a:xfrm>
            <a:prstGeom prst="rect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6172200" y="3124200"/>
              <a:ext cx="990600" cy="381000"/>
            </a:xfrm>
            <a:prstGeom prst="rect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28800" y="4495800"/>
            <a:ext cx="3352800" cy="381000"/>
            <a:chOff x="1905000" y="3124200"/>
            <a:chExt cx="3352800" cy="38100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1905000" y="3124200"/>
              <a:ext cx="457200" cy="3810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800600" y="3124200"/>
              <a:ext cx="457200" cy="3810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347686" y="4495800"/>
            <a:ext cx="5424714" cy="381000"/>
            <a:chOff x="1905000" y="3124200"/>
            <a:chExt cx="5424714" cy="3810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905000" y="3124200"/>
              <a:ext cx="609600" cy="381000"/>
            </a:xfrm>
            <a:prstGeom prst="rect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339114" y="3124200"/>
              <a:ext cx="990600" cy="381000"/>
            </a:xfrm>
            <a:prstGeom prst="rect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456543" y="5257800"/>
            <a:ext cx="2801257" cy="457200"/>
            <a:chOff x="1905000" y="3124200"/>
            <a:chExt cx="2801257" cy="4572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1905000" y="3124200"/>
              <a:ext cx="457200" cy="3810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249057" y="3200400"/>
              <a:ext cx="457200" cy="3810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905000" y="5029200"/>
            <a:ext cx="6019800" cy="838200"/>
            <a:chOff x="1905000" y="3124200"/>
            <a:chExt cx="6019800" cy="8382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1905000" y="3124200"/>
              <a:ext cx="551543" cy="838200"/>
            </a:xfrm>
            <a:prstGeom prst="rect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6553200" y="3124200"/>
              <a:ext cx="1371600" cy="838200"/>
            </a:xfrm>
            <a:prstGeom prst="rect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5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295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the equation in slope intercept form and then identify the slope and y intercept.        (Example)</a:t>
            </a:r>
            <a:endParaRPr lang="en-US" sz="2800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2744595"/>
                <a:ext cx="2519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44595"/>
                <a:ext cx="251966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97139" y="3362980"/>
                <a:ext cx="2251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=−7+2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139" y="3362980"/>
                <a:ext cx="22519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00200" y="3972580"/>
                <a:ext cx="19842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972580"/>
                <a:ext cx="198426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76800" y="2744595"/>
                <a:ext cx="18315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𝑆𝑙𝑜𝑝𝑒</m:t>
                      </m:r>
                      <m:r>
                        <a:rPr lang="en-US" sz="28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44595"/>
                <a:ext cx="183159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76800" y="3510915"/>
                <a:ext cx="28752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 −</m:t>
                      </m:r>
                      <m:r>
                        <a:rPr lang="en-US" sz="2800" b="0" i="1" smtClean="0">
                          <a:latin typeface="Cambria Math"/>
                        </a:rPr>
                        <m:t>𝑖𝑛𝑡</m:t>
                      </m:r>
                      <m:r>
                        <a:rPr lang="en-US" sz="2800" b="0" i="1" smtClean="0">
                          <a:latin typeface="Cambria Math"/>
                        </a:rPr>
                        <m:t>:  (0,−7)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510915"/>
                <a:ext cx="287527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07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1838980"/>
                <a:ext cx="30750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𝑆𝑙𝑜𝑝𝑒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𝑙𝑖𝑛𝑒</m:t>
                      </m:r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838980"/>
                <a:ext cx="307507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48000" y="1030069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4600" y="2514600"/>
                <a:ext cx="58098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𝑟𝑎𝑡𝑒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𝑐h𝑎𝑛𝑔𝑒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𝑡𝑤𝑜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𝑞𝑢𝑎𝑛𝑡𝑖𝑡𝑖𝑒𝑠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514600"/>
                <a:ext cx="580985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2392" y="3204640"/>
                <a:ext cx="3999556" cy="985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𝑐h𝑎𝑛𝑔𝑒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𝑖𝑛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𝑞𝑢𝑎𝑛𝑡𝑖𝑡𝑦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𝑐h𝑎𝑛𝑔𝑒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𝑖𝑛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𝑞𝑢𝑎𝑛𝑡𝑖𝑡𝑦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392" y="3204640"/>
                <a:ext cx="3999556" cy="9859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600" y="4314490"/>
                <a:ext cx="1353639" cy="903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𝒓𝒊𝒔𝒆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𝒓𝒖𝒏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314490"/>
                <a:ext cx="1353639" cy="9035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295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the equation in slope intercept form and then identify the slope and y intercept.        (Example)</a:t>
            </a:r>
            <a:endParaRPr lang="en-US" sz="2800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2744595"/>
                <a:ext cx="21830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+5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44595"/>
                <a:ext cx="218303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97139" y="3362980"/>
                <a:ext cx="21830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5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=8−3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139" y="3362980"/>
                <a:ext cx="21830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00200" y="3972580"/>
                <a:ext cx="2122632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972580"/>
                <a:ext cx="2122632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76800" y="2514600"/>
                <a:ext cx="215911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𝑆𝑙𝑜𝑝𝑒</m:t>
                      </m:r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514600"/>
                <a:ext cx="2159117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76800" y="3510915"/>
                <a:ext cx="2721450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 −</m:t>
                      </m:r>
                      <m:r>
                        <a:rPr lang="en-US" sz="2800" b="0" i="1" smtClean="0">
                          <a:latin typeface="Cambria Math"/>
                        </a:rPr>
                        <m:t>𝑖𝑛𝑡</m:t>
                      </m:r>
                      <m:r>
                        <a:rPr lang="en-US" sz="2800" b="0" i="1" smtClean="0">
                          <a:latin typeface="Cambria Math"/>
                        </a:rPr>
                        <m:t>: 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510915"/>
                <a:ext cx="2721450" cy="10604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00200" y="5041815"/>
                <a:ext cx="2450158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041815"/>
                <a:ext cx="2450158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" grpId="0"/>
      <p:bldP spid="5" grpId="0"/>
      <p:bldP spid="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the equation in slope intercept form and then identify the slope and y intercept.     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438400"/>
                <a:ext cx="28841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38400"/>
                <a:ext cx="288418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4037205"/>
                <a:ext cx="34932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−5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037205"/>
                <a:ext cx="349326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3046605"/>
                <a:ext cx="8690969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+4          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𝑆𝑙𝑜𝑝𝑒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:(0,4)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6605"/>
                <a:ext cx="8690969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3393" y="4886980"/>
                <a:ext cx="79296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−4          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𝑆𝑙𝑜𝑝𝑒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         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:(0,−4)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93" y="4886980"/>
                <a:ext cx="792960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533400" y="3046606"/>
            <a:ext cx="2514600" cy="8989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390900" y="3048000"/>
            <a:ext cx="2514600" cy="8989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248400" y="3046605"/>
            <a:ext cx="2514600" cy="8989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04800" y="4738442"/>
            <a:ext cx="2514600" cy="8989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162300" y="4739836"/>
            <a:ext cx="2514600" cy="8989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019800" y="4738441"/>
            <a:ext cx="2514600" cy="8989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068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the equation in slope intercept form and then identify the slope and y intercept.     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362200"/>
                <a:ext cx="34775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−6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347755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3961005"/>
                <a:ext cx="37099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−4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961005"/>
                <a:ext cx="370999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2460" y="3122805"/>
                <a:ext cx="75114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=−3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𝑆𝑙𝑜𝑝𝑒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=−3         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:(0,0)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60" y="3122805"/>
                <a:ext cx="751148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5171" y="4646805"/>
                <a:ext cx="7721729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+1          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𝑆𝑙𝑜𝑝𝑒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:(0,1)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1" y="4646805"/>
                <a:ext cx="7721729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304800" y="3046606"/>
            <a:ext cx="2514600" cy="8989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162300" y="3048000"/>
            <a:ext cx="2514600" cy="8989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019800" y="3046605"/>
            <a:ext cx="2514600" cy="8989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04800" y="4657231"/>
            <a:ext cx="2514600" cy="8989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162300" y="4658625"/>
            <a:ext cx="2514600" cy="8989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867400" y="4663636"/>
            <a:ext cx="2514600" cy="8989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4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690" y="1981200"/>
            <a:ext cx="87741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slope of a line represents the rate of change between the dependent and independent variables.</a:t>
            </a:r>
          </a:p>
          <a:p>
            <a:endParaRPr lang="en-US" sz="2800" dirty="0"/>
          </a:p>
          <a:p>
            <a:r>
              <a:rPr lang="en-US" sz="2800" dirty="0" smtClean="0"/>
              <a:t>Often we have two data points and want to calculate this rate of change without having the graph of the line or the equation.</a:t>
            </a:r>
          </a:p>
          <a:p>
            <a:endParaRPr lang="en-US" sz="2800" dirty="0"/>
          </a:p>
          <a:p>
            <a:r>
              <a:rPr lang="en-US" sz="2800" dirty="0" smtClean="0"/>
              <a:t>To complete this calculation we use the slope formula.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223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832438"/>
                <a:ext cx="7077579" cy="910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𝒔𝒍𝒐𝒑𝒆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𝑺𝒆𝒄𝒐𝒏𝒅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𝒗𝒂𝒍𝒖𝒆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𝑭𝒊𝒓𝒔𝒕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𝒗𝒂𝒍𝒖𝒆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𝑺𝒆𝒄𝒐𝒏𝒅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𝒗𝒂𝒍𝒖𝒆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𝑭𝒊𝒓𝒔𝒕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𝒗𝒂𝒍𝒖𝒆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2438"/>
                <a:ext cx="7077579" cy="9107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6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3131749"/>
                <a:ext cx="1852302" cy="906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131749"/>
                <a:ext cx="1852302" cy="9068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4730" y="1792842"/>
                <a:ext cx="6615978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𝑠𝑙𝑜𝑝𝑒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𝑆𝑒𝑐𝑜𝑛𝑑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𝑣𝑎𝑙𝑢𝑒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𝐹𝑖𝑟𝑠𝑡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𝑣𝑎𝑙𝑢𝑒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𝑆𝑒𝑐𝑜𝑛𝑑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𝑣𝑎𝑙𝑢𝑒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𝐹𝑖𝑟𝑠𝑡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𝑣𝑎𝑙𝑢𝑒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30" y="1792842"/>
                <a:ext cx="6615978" cy="9105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4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3132811"/>
                <a:ext cx="1783757" cy="90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132811"/>
                <a:ext cx="1783757" cy="9005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4730" y="1985030"/>
                <a:ext cx="6615978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𝑠𝑙𝑜𝑝𝑒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𝑆𝑒𝑐𝑜𝑛𝑑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𝑣𝑎𝑙𝑢𝑒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𝐹𝑖𝑟𝑠𝑡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𝑣𝑎𝑙𝑢𝑒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𝑆𝑒𝑐𝑜𝑛𝑑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𝑣𝑎𝑙𝑢𝑒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𝐹𝑖𝑟𝑠𝑡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𝑣𝑎𝑙𝑢𝑒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30" y="1985030"/>
                <a:ext cx="6615978" cy="9105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0428" y="4191000"/>
                <a:ext cx="84960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b="1" dirty="0" smtClean="0">
                    <a:solidFill>
                      <a:srgbClr val="FF0000"/>
                    </a:solidFill>
                  </a:rPr>
                  <a:t>Label the coordinates of the first point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28" y="4191000"/>
                <a:ext cx="8496044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220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1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3132811"/>
                <a:ext cx="1783757" cy="90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132811"/>
                <a:ext cx="1783757" cy="9005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4730" y="1985030"/>
                <a:ext cx="6615978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𝑠𝑙𝑜𝑝𝑒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𝑆𝑒𝑐𝑜𝑛𝑑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𝑣𝑎𝑙𝑢𝑒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𝐹𝑖𝑟𝑠𝑡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𝑣𝑎𝑙𝑢𝑒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𝑆𝑒𝑐𝑜𝑛𝑑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𝑣𝑎𝑙𝑢𝑒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𝐹𝑖𝑟𝑠𝑡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𝑣𝑎𝑙𝑢𝑒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30" y="1985030"/>
                <a:ext cx="6615978" cy="9105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4191000"/>
                <a:ext cx="907633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Label the coordinates of the first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Label the coordinates of the second point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91000"/>
                <a:ext cx="9076331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142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84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3132811"/>
                <a:ext cx="1783757" cy="90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132811"/>
                <a:ext cx="1783757" cy="9005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4730" y="1985030"/>
                <a:ext cx="6615978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𝑠𝑙𝑜𝑝𝑒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𝑆𝑒𝑐𝑜𝑛𝑑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𝑣𝑎𝑙𝑢𝑒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𝐹𝑖𝑟𝑠𝑡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𝑣𝑎𝑙𝑢𝑒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𝑆𝑒𝑐𝑜𝑛𝑑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𝑣𝑎𝑙𝑢𝑒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𝐹𝑖𝑟𝑠𝑡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𝑣𝑎𝑙𝑢𝑒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30" y="1985030"/>
                <a:ext cx="6615978" cy="9105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4077831"/>
                <a:ext cx="89916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Label the coordinates of the first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Label the coordinates of the second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Substitute the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into the slope formula to calculate the slope</a:t>
                </a:r>
              </a:p>
              <a:p>
                <a:pPr marL="457200" indent="-457200">
                  <a:buFont typeface="Wingdings" pitchFamily="2" charset="2"/>
                  <a:buChar char="q"/>
                </a:pP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77831"/>
                <a:ext cx="8991600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1153" t="-2710" r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8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20" y="1927127"/>
            <a:ext cx="800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Calculate the slope of a line containing the points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24780"/>
                <a:ext cx="2583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(3, 2)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(7,9)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24780"/>
                <a:ext cx="2583271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9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1838980"/>
                <a:ext cx="30750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𝑆𝑙𝑜𝑝𝑒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𝑙𝑖𝑛𝑒</m:t>
                      </m:r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838980"/>
                <a:ext cx="307507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48000" y="1030069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4600" y="2514600"/>
                <a:ext cx="58098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𝑟𝑎𝑡𝑒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𝑐h𝑎𝑛𝑔𝑒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𝑡𝑤𝑜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𝑞𝑢𝑎𝑛𝑡𝑖𝑡𝑖𝑒𝑠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514600"/>
                <a:ext cx="580985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2392" y="3204640"/>
                <a:ext cx="3999556" cy="985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𝑐h𝑎𝑛𝑔𝑒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𝑖𝑛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𝑞𝑢𝑎𝑛𝑡𝑖𝑡𝑦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𝑐h𝑎𝑛𝑔𝑒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𝑖𝑛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𝑞𝑢𝑎𝑛𝑡𝑖𝑡𝑦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392" y="3204640"/>
                <a:ext cx="3999556" cy="9859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600" y="4314490"/>
                <a:ext cx="5095818" cy="986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𝑟𝑖𝑠𝑒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𝑟𝑢𝑛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𝒗𝒆𝒓𝒕𝒊𝒄𝒂𝒍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𝒄𝒉𝒂𝒏𝒈𝒆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𝒉𝒐𝒓𝒊𝒛𝒐𝒏𝒕𝒂𝒍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𝒄𝒉𝒂𝒏𝒈𝒆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314490"/>
                <a:ext cx="5095818" cy="9863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7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20" y="1927127"/>
            <a:ext cx="800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Calculate the slope of a line containing the points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24780"/>
                <a:ext cx="2583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(3, 2)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(7,9)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24780"/>
                <a:ext cx="2583271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00400" y="3198168"/>
                <a:ext cx="24790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(3, 2)</m:t>
                    </m:r>
                  </m:oMath>
                </a14:m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(7,9)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198168"/>
                <a:ext cx="247907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2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20" y="1927127"/>
            <a:ext cx="800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Calculate the slope of a line containing the points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24780"/>
                <a:ext cx="2583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(3, 2)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(7,9)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24780"/>
                <a:ext cx="2583271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00400" y="3198168"/>
                <a:ext cx="24790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800" i="1">
                        <a:latin typeface="Cambria Math"/>
                      </a:rPr>
                      <m:t>, 2)</m:t>
                    </m:r>
                  </m:oMath>
                </a14:m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(7,9)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198168"/>
                <a:ext cx="247907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91230" y="2820444"/>
                <a:ext cx="5949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230" y="2820444"/>
                <a:ext cx="59497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3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20" y="1927127"/>
            <a:ext cx="800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Calculate the slope of a line containing the points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24780"/>
                <a:ext cx="2583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(3, 2)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(7,9)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24780"/>
                <a:ext cx="2583271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00400" y="3198168"/>
                <a:ext cx="25111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𝟐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(7,9)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198168"/>
                <a:ext cx="251113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91230" y="2820444"/>
                <a:ext cx="9997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𝐲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230" y="2820444"/>
                <a:ext cx="99976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3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20" y="1927127"/>
            <a:ext cx="800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Calculate the slope of a line containing the points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24780"/>
                <a:ext cx="2583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(3, 2)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(7,9)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24780"/>
                <a:ext cx="2583271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00400" y="3198168"/>
                <a:ext cx="25549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𝟕</m:t>
                    </m:r>
                    <m:r>
                      <a:rPr lang="en-US" sz="2800" i="1">
                        <a:latin typeface="Cambria Math"/>
                      </a:rPr>
                      <m:t>,9)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198168"/>
                <a:ext cx="255493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91230" y="2820444"/>
                <a:ext cx="20973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y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          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230" y="2820444"/>
                <a:ext cx="209736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20" y="1927127"/>
            <a:ext cx="800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Calculate the slope of a line containing the points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24780"/>
                <a:ext cx="2583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(3, 2)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(7,9)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24780"/>
                <a:ext cx="2583271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00400" y="3198168"/>
                <a:ext cx="25549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7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𝟗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198168"/>
                <a:ext cx="255493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91230" y="2820444"/>
                <a:ext cx="2518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y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          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𝐲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230" y="2820444"/>
                <a:ext cx="251838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24200" y="4038600"/>
                <a:ext cx="2464008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𝑠𝑙𝑜𝑝𝑒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038600"/>
                <a:ext cx="2464008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14800" y="5105400"/>
                <a:ext cx="866327" cy="896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105400"/>
                <a:ext cx="866327" cy="8961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4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20" y="1927127"/>
            <a:ext cx="800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Calculate the slope of a line containing the points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24780"/>
                <a:ext cx="31784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(−4, 3)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(0,−2)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24780"/>
                <a:ext cx="3178499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5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20" y="1927127"/>
            <a:ext cx="800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Calculate the slope of a line containing the points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24780"/>
                <a:ext cx="31784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(−4, 3)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(0,−2)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24780"/>
                <a:ext cx="3178499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00400" y="3198168"/>
                <a:ext cx="30743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0,−2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198168"/>
                <a:ext cx="307430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7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20" y="1927127"/>
            <a:ext cx="800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Calculate the slope of a line containing the points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24780"/>
                <a:ext cx="31186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(−4,3)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(0,−2)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24780"/>
                <a:ext cx="3118674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95600" y="3198168"/>
                <a:ext cx="30903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0,−2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198168"/>
                <a:ext cx="309033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91230" y="2820444"/>
                <a:ext cx="5949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230" y="2820444"/>
                <a:ext cx="59497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8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20" y="1927127"/>
            <a:ext cx="800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Calculate the slope of a line containing the points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24780"/>
                <a:ext cx="31186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(−4,3)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(0,−2)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24780"/>
                <a:ext cx="3118674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05667" y="3198168"/>
                <a:ext cx="30903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−4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0,−2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667" y="3198168"/>
                <a:ext cx="309033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91230" y="2820444"/>
                <a:ext cx="9997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𝐲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230" y="2820444"/>
                <a:ext cx="99976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3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20" y="1927127"/>
            <a:ext cx="800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Calculate the slope of a line containing the points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24780"/>
                <a:ext cx="31186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(−4,3)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(0,−2)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24780"/>
                <a:ext cx="3118674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05667" y="3198168"/>
                <a:ext cx="30903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−4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667" y="3198168"/>
                <a:ext cx="309033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91230" y="2820444"/>
                <a:ext cx="20973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y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          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230" y="2820444"/>
                <a:ext cx="209736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4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1838980"/>
                <a:ext cx="30750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𝑆𝑙𝑜𝑝𝑒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𝑙𝑖𝑛𝑒</m:t>
                      </m:r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838980"/>
                <a:ext cx="307507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48000" y="1030069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4600" y="2514600"/>
                <a:ext cx="58098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𝑟𝑎𝑡𝑒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𝑐h𝑎𝑛𝑔𝑒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𝑡𝑤𝑜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𝑞𝑢𝑎𝑛𝑡𝑖𝑡𝑖𝑒𝑠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514600"/>
                <a:ext cx="580985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2392" y="3204640"/>
                <a:ext cx="3999556" cy="985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𝑐h𝑎𝑛𝑔𝑒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𝑖𝑛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𝑞𝑢𝑎𝑛𝑡𝑖𝑡𝑦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𝑐h𝑎𝑛𝑔𝑒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𝑖𝑛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𝑞𝑢𝑎𝑛𝑡𝑖𝑡𝑦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392" y="3204640"/>
                <a:ext cx="3999556" cy="9859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600" y="4314490"/>
                <a:ext cx="4722255" cy="985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𝑟𝑖𝑠𝑒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𝑟𝑢𝑛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𝑣𝑒𝑟𝑡𝑖𝑐𝑎𝑙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𝑐h𝑎𝑛𝑔𝑒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h𝑜𝑟𝑖𝑧𝑜𝑛𝑡𝑎𝑙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𝑐h𝑎𝑛𝑔𝑒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314490"/>
                <a:ext cx="4722255" cy="9859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67298" y="5410200"/>
                <a:ext cx="1852302" cy="906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298" y="5410200"/>
                <a:ext cx="1852302" cy="9068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7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20" y="1927127"/>
            <a:ext cx="800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Calculate the slope of a line containing the points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24780"/>
                <a:ext cx="31186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(−4,3)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(0,−2)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24780"/>
                <a:ext cx="3118674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71800" y="3198168"/>
                <a:ext cx="31688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−4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𝟐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198168"/>
                <a:ext cx="316888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91230" y="2820444"/>
                <a:ext cx="26307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y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          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𝐲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230" y="2820444"/>
                <a:ext cx="263078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24200" y="4038600"/>
                <a:ext cx="3029868" cy="978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𝑠𝑙𝑜𝑝𝑒</m:t>
                      </m:r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038600"/>
                <a:ext cx="3029868" cy="9782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14800" y="5105400"/>
                <a:ext cx="2127570" cy="90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105400"/>
                <a:ext cx="2127570" cy="9077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7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057400"/>
                <a:ext cx="8686800" cy="328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Note:  If the x coordinates of the points are the same,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(3,4)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(3,−7)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          the slope of the line will be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undefined</a:t>
                </a:r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𝑠𝑙𝑜𝑝𝑒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−7−4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3−3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−11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   </m:t>
                    </m:r>
                    <m:r>
                      <a:rPr lang="en-US" sz="2800" b="0" i="1" smtClean="0">
                        <a:latin typeface="Cambria Math"/>
                      </a:rPr>
                      <m:t>𝑢𝑛𝑑𝑒𝑓𝑖𝑛𝑒𝑑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57400"/>
                <a:ext cx="8686800" cy="3287310"/>
              </a:xfrm>
              <a:prstGeom prst="rect">
                <a:avLst/>
              </a:prstGeom>
              <a:blipFill rotWithShape="1">
                <a:blip r:embed="rId2"/>
                <a:stretch>
                  <a:fillRect l="-1474" t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3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057400"/>
                <a:ext cx="8686800" cy="328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Note:  If the y coordinates of the points are the same,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(4,1)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(−3,1)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          the slope of the line will be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𝑠𝑙𝑜𝑝𝑒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1−1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−3−4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−7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57400"/>
                <a:ext cx="8686800" cy="3287310"/>
              </a:xfrm>
              <a:prstGeom prst="rect">
                <a:avLst/>
              </a:prstGeom>
              <a:blipFill rotWithShape="1">
                <a:blip r:embed="rId2"/>
                <a:stretch>
                  <a:fillRect l="-1474" t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2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Calculate the slope of a line that contains the given points. 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599" y="3276600"/>
                <a:ext cx="684514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−3,2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</m:t>
                      </m:r>
                      <m:r>
                        <a:rPr lang="en-US" sz="2800" b="0" i="1" smtClean="0">
                          <a:latin typeface="Cambria Math"/>
                        </a:rPr>
                        <m:t>𝑎𝑛𝑑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9,1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276600"/>
                <a:ext cx="6845143" cy="898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4648200"/>
                <a:ext cx="637136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0,−2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</m:t>
                      </m:r>
                      <m:r>
                        <a:rPr lang="en-US" sz="2800" b="0" i="1" smtClean="0">
                          <a:latin typeface="Cambria Math"/>
                        </a:rPr>
                        <m:t>𝑎𝑛𝑑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5,7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48200"/>
                <a:ext cx="6371360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5562600" y="3275205"/>
            <a:ext cx="2514600" cy="8989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562600" y="4648200"/>
            <a:ext cx="2514600" cy="8989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604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143000"/>
            <a:ext cx="6998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Calculating Slope – Two Points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Calculate the slope of a line that contains the given points. 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599" y="3276600"/>
                <a:ext cx="68125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4,4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</m:t>
                      </m:r>
                      <m:r>
                        <a:rPr lang="en-US" sz="2800" b="0" i="1" smtClean="0">
                          <a:latin typeface="Cambria Math"/>
                        </a:rPr>
                        <m:t>𝑎𝑛𝑑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−3,−10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r>
                        <a:rPr lang="en-US" sz="28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276600"/>
                <a:ext cx="681250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4419600"/>
                <a:ext cx="7464544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</m:t>
                      </m:r>
                      <m:r>
                        <a:rPr lang="en-US" sz="2800" b="0" i="1" smtClean="0">
                          <a:latin typeface="Cambria Math"/>
                        </a:rPr>
                        <m:t>𝑎𝑛𝑑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,−1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</m:t>
                      </m:r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7464544" cy="10604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5867400" y="3124200"/>
            <a:ext cx="2514600" cy="8989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867400" y="4497195"/>
            <a:ext cx="2514600" cy="8989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3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36063"/>
            <a:ext cx="6583680" cy="32334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43400" y="1524000"/>
            <a:ext cx="3810000" cy="3505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1" y="50292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Lines that </a:t>
            </a:r>
            <a:r>
              <a:rPr lang="en-US" sz="2800" b="1" dirty="0" smtClean="0">
                <a:solidFill>
                  <a:srgbClr val="FF0000"/>
                </a:solidFill>
              </a:rPr>
              <a:t>point up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when going left to right are said to have a </a:t>
            </a:r>
            <a:r>
              <a:rPr lang="en-US" sz="2800" b="1" dirty="0" smtClean="0">
                <a:solidFill>
                  <a:srgbClr val="FF0000"/>
                </a:solidFill>
              </a:rPr>
              <a:t>positive slope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895600" y="838200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0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36063"/>
            <a:ext cx="6583680" cy="32334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14400" y="1507463"/>
            <a:ext cx="3604261" cy="35217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1" y="5065693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Lines that </a:t>
            </a:r>
            <a:r>
              <a:rPr lang="en-US" sz="2800" b="1" dirty="0" smtClean="0">
                <a:solidFill>
                  <a:srgbClr val="FF0000"/>
                </a:solidFill>
              </a:rPr>
              <a:t>point down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when going left to right are said to have a </a:t>
            </a:r>
            <a:r>
              <a:rPr lang="en-US" sz="2800" b="1" dirty="0" smtClean="0">
                <a:solidFill>
                  <a:srgbClr val="FF0000"/>
                </a:solidFill>
              </a:rPr>
              <a:t>negative slope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895600" y="838200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Slope of a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1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61BEC86-DEB6-45BD-AF6E-8AE6F718A479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3135</TotalTime>
  <Words>2059</Words>
  <Application>Microsoft Office PowerPoint</Application>
  <PresentationFormat>On-screen Show (4:3)</PresentationFormat>
  <Paragraphs>308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ＭＳ Ｐゴシック</vt:lpstr>
      <vt:lpstr>Arial</vt:lpstr>
      <vt:lpstr>Cambria Math</vt:lpstr>
      <vt:lpstr>Wingdings</vt:lpstr>
      <vt:lpstr>FVTC_blue_WAF</vt:lpstr>
      <vt:lpstr>College Technical Math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437</cp:revision>
  <cp:lastPrinted>2009-03-09T19:30:18Z</cp:lastPrinted>
  <dcterms:created xsi:type="dcterms:W3CDTF">2009-04-30T13:56:20Z</dcterms:created>
  <dcterms:modified xsi:type="dcterms:W3CDTF">2014-12-11T17:45:51Z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  <property fmtid="{D5CDD505-2E9C-101B-9397-08002B2CF9AE}" pid="3" name="_AdHocReviewCycleID">
    <vt:i4>1710267712</vt:i4>
  </property>
  <property fmtid="{D5CDD505-2E9C-101B-9397-08002B2CF9AE}" pid="4" name="_NewReviewCycle">
    <vt:lpwstr/>
  </property>
  <property fmtid="{D5CDD505-2E9C-101B-9397-08002B2CF9AE}" pid="5" name="_EmailSubject">
    <vt:lpwstr>CTM 1</vt:lpwstr>
  </property>
  <property fmtid="{D5CDD505-2E9C-101B-9397-08002B2CF9AE}" pid="6" name="_AuthorEmail">
    <vt:lpwstr>wallberg@fvtc.edu</vt:lpwstr>
  </property>
  <property fmtid="{D5CDD505-2E9C-101B-9397-08002B2CF9AE}" pid="7" name="_AuthorEmailDisplayName">
    <vt:lpwstr>Wallberg, Ronald P.</vt:lpwstr>
  </property>
</Properties>
</file>